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4" r:id="rId9"/>
    <p:sldId id="268" r:id="rId10"/>
    <p:sldId id="263" r:id="rId11"/>
    <p:sldId id="270" r:id="rId12"/>
    <p:sldId id="265" r:id="rId13"/>
    <p:sldId id="262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5"/>
  </p:normalViewPr>
  <p:slideViewPr>
    <p:cSldViewPr snapToGrid="0">
      <p:cViewPr varScale="1">
        <p:scale>
          <a:sx n="94" d="100"/>
          <a:sy n="94" d="100"/>
        </p:scale>
        <p:origin x="1176" y="19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45BEA-FC85-4161-AC33-BB43E4488608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BDDAB-A7E0-4DB2-8A1D-A613B8EDD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31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DDAB-A7E0-4DB2-8A1D-A613B8EDD6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37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DDAB-A7E0-4DB2-8A1D-A613B8EDD6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56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DDAB-A7E0-4DB2-8A1D-A613B8EDD6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98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DDAB-A7E0-4DB2-8A1D-A613B8EDD6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85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DDAB-A7E0-4DB2-8A1D-A613B8EDD6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73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DDAB-A7E0-4DB2-8A1D-A613B8EDD6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73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DDAB-A7E0-4DB2-8A1D-A613B8EDD6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4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DDAB-A7E0-4DB2-8A1D-A613B8EDD6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1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DDAB-A7E0-4DB2-8A1D-A613B8EDD6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40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DDAB-A7E0-4DB2-8A1D-A613B8EDD6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53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DDAB-A7E0-4DB2-8A1D-A613B8EDD6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46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BDDAB-A7E0-4DB2-8A1D-A613B8EDD6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4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B992-1B6B-4F02-9248-D7170EBAB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36274-CF2E-4FF3-8707-386202590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AC612-4FC5-436D-A082-82EFE2F58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6A41-F95A-4499-9702-911DF8B2A26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9BEC6-C924-45D7-AF55-B38CE8C7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FB03C-C30C-4EB5-8204-D721BA6B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6A4B-C7EB-4F88-A50A-A507674D2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24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BEA8D-F227-4EF9-B69D-DDFED6CA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E67EE8-A1C1-4EDE-8752-9CAAC89F8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1F68F-A191-4346-AAF0-5EB3AEA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6A41-F95A-4499-9702-911DF8B2A26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58F00-95F9-4047-924D-07E814E28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1A6A3-72F5-4E4F-929D-538AE08A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6A4B-C7EB-4F88-A50A-A507674D2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9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C8CFAD-BDF1-4DEB-9A68-94E96A7AA4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DE365-639C-4EB1-93BB-65D2B11C4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31EE-FA8B-41E6-849C-E3C79412F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6A41-F95A-4499-9702-911DF8B2A26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D26EE-DC86-4785-86F5-742CAA948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F0735-41C0-4913-A113-907AA7CC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6A4B-C7EB-4F88-A50A-A507674D2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52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54847-7628-49C4-ABDF-2772AC79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6F689-7B28-4822-BC16-2FEEED15F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22482-24CB-40D2-A18D-D4BD3F49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6A41-F95A-4499-9702-911DF8B2A26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D8810-1C49-4EDE-A5D8-A2475DB4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A00EA-9423-4E40-B222-D55B9DA45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6A4B-C7EB-4F88-A50A-A507674D2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6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00BF6-F390-4950-84E1-79ADA3D70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87539-39BE-4AE8-A324-BC54F2CEC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E91FA-F1B7-421B-A1B2-AB005EBC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6A41-F95A-4499-9702-911DF8B2A26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2977D-2DA6-463B-9F3A-24B6706E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C70EF-4E46-4644-997C-FF3A4CE8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6A4B-C7EB-4F88-A50A-A507674D2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9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4408C-9102-4B6F-BDA2-6B09C77A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43E08-1CAD-4B25-92EA-2D1A04C3E0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DB88A-BAAB-43CE-A888-D30E89440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B9615-8A8C-4878-9C48-DFDAC6228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6A41-F95A-4499-9702-911DF8B2A26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E4CE1-5425-4480-B47B-FE00C0AD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073D4-0C46-4825-B8C1-D6039643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6A4B-C7EB-4F88-A50A-A507674D2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1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736FA-A202-46E9-A02F-E833E31B2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6C15A-141D-48EE-8144-B5889686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9CC77-3686-4518-BE1B-46B89D63F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CBDE4-2D52-4AE6-8CBC-4E77A7709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C4DDA-F6F8-4292-911C-918E52507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B7E56D-28FF-4FE9-8156-E7A0837E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6A41-F95A-4499-9702-911DF8B2A26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DA494B-47E5-414A-BBED-D6585B473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1879A4-5DD9-4ACA-BDCC-513F09C9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6A4B-C7EB-4F88-A50A-A507674D2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0E5C4-A7EE-48D2-95BE-4C620A75E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879CB-6828-428B-955E-3CA34FC1A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6A41-F95A-4499-9702-911DF8B2A26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71A4-B8D0-481F-ADAC-5531067B7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A7011-DCD6-413E-835D-DC3AAC7C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6A4B-C7EB-4F88-A50A-A507674D2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5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1D53E2-654D-445B-B5DD-46961F70F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6A41-F95A-4499-9702-911DF8B2A26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C7CC4-4667-4F13-96A1-9CB9AA7A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54E28-BAF5-41AD-82DF-277A6F10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6A4B-C7EB-4F88-A50A-A507674D2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0205-3AD5-4229-B7B5-E8C60F2A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8A7D8-DFB6-4CA2-92B0-C9D592E8F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B1438-063A-4033-B082-4C3B61F44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16AF1-4971-4DF4-8C60-BB58184AE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6A41-F95A-4499-9702-911DF8B2A26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36CB8-C6A7-4002-B99E-A84D94483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6D40B-AD4D-49AB-AED9-034B8931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6A4B-C7EB-4F88-A50A-A507674D2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9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0F61-C022-4A64-9923-525B29896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1C005C-805B-4533-A99B-535811192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1AA34-D09F-4595-A8F6-E72807DF0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5F709-0DD9-40B3-8C3F-2F26289B4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06A41-F95A-4499-9702-911DF8B2A26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71588-C6EA-42CD-84E7-A6B51E74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30225-0F95-4450-8408-442BAB5A7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96A4B-C7EB-4F88-A50A-A507674D2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1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7CD88-3512-4F8E-8484-33D532A7F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B81C7-B364-4BB7-86AD-014BF103A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329B2-DC57-4C17-A232-70773CA60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06A41-F95A-4499-9702-911DF8B2A26C}" type="datetimeFigureOut">
              <a:rPr lang="en-US" smtClean="0"/>
              <a:t>4/19/21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7166A-A9C9-4FB5-9A38-E7235B879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6C1F3-BFA4-4552-BD40-04DD4DEE6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96A4B-C7EB-4F88-A50A-A507674D2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5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18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11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4.pn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5.png"/><Relationship Id="rId5" Type="http://schemas.openxmlformats.org/officeDocument/2006/relationships/image" Target="../media/image18.jpe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teamitup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2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4.png"/><Relationship Id="rId5" Type="http://schemas.openxmlformats.org/officeDocument/2006/relationships/image" Target="../media/image13.jpeg"/><Relationship Id="rId10" Type="http://schemas.openxmlformats.org/officeDocument/2006/relationships/image" Target="../media/image23.png"/><Relationship Id="rId4" Type="http://schemas.openxmlformats.org/officeDocument/2006/relationships/image" Target="../media/image12.jpeg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74E511-3342-417C-A54E-5724C66B6F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8890" y="2236784"/>
            <a:ext cx="2414219" cy="15933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BD351C-6FA7-4053-A607-7DA2565A974F}"/>
              </a:ext>
            </a:extLst>
          </p:cNvPr>
          <p:cNvSpPr txBox="1"/>
          <p:nvPr/>
        </p:nvSpPr>
        <p:spPr>
          <a:xfrm>
            <a:off x="3064412" y="1296274"/>
            <a:ext cx="60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ΚΑΤΑΣΚΕΥΗ ΜΕ ΜΠΑΛΟΝΙΑ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3E516-47E7-462B-B0BB-7E1405873011}"/>
              </a:ext>
            </a:extLst>
          </p:cNvPr>
          <p:cNvSpPr txBox="1"/>
          <p:nvPr/>
        </p:nvSpPr>
        <p:spPr>
          <a:xfrm>
            <a:off x="3064412" y="4345075"/>
            <a:ext cx="6063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Ελάτε να κάνουμε</a:t>
            </a:r>
          </a:p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τον δικό μας Πύργο!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DC804C-90F3-4D0E-96B5-0180697BA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51852" y="3025441"/>
            <a:ext cx="2735580" cy="361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1339A39-1E93-422C-BDA8-EB8E8C36C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14">
            <a:off x="193134" y="4783084"/>
            <a:ext cx="3372432" cy="18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14F54E8-EC22-4DCC-A7D3-04ACB7CA2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8" y="47643"/>
            <a:ext cx="2360992" cy="1541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91BDD3-4937-4626-8040-D6B5BADAA6EC}"/>
              </a:ext>
            </a:extLst>
          </p:cNvPr>
          <p:cNvSpPr txBox="1"/>
          <p:nvPr/>
        </p:nvSpPr>
        <p:spPr>
          <a:xfrm>
            <a:off x="3047999" y="5962963"/>
            <a:ext cx="6096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Ε. Μαργαρίτη, Θ. Οικονόμου, Γ. Κωτσάνης</a:t>
            </a:r>
          </a:p>
          <a:p>
            <a:pPr algn="ctr"/>
            <a:r>
              <a:rPr lang="el-GR" sz="1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17 Δεκεμβρίου 2020</a:t>
            </a:r>
            <a:endParaRPr lang="en-US" sz="2000" dirty="0"/>
          </a:p>
        </p:txBody>
      </p:sp>
      <p:pic>
        <p:nvPicPr>
          <p:cNvPr id="10" name="Picture 3" descr="C:\Users\tomec\Desktop\SoF Project Manager_130717\1 Baseline Info\3 Επιστολόχαρτο &amp; Logos_Εκπ Δούκα\Logos\1 Εκπ Δούκα\After 100y logos\LogoDoukas_en.png">
            <a:extLst>
              <a:ext uri="{FF2B5EF4-FFF2-40B4-BE49-F238E27FC236}">
                <a16:creationId xmlns:a16="http://schemas.microsoft.com/office/drawing/2014/main" id="{01F2DDDA-80FB-4D47-980D-1A9ACFDFE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852" y="0"/>
            <a:ext cx="3002390" cy="154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211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3964741-22F6-4909-8577-D66D6ACD64DA}"/>
              </a:ext>
            </a:extLst>
          </p:cNvPr>
          <p:cNvSpPr txBox="1"/>
          <p:nvPr/>
        </p:nvSpPr>
        <p:spPr>
          <a:xfrm>
            <a:off x="3179619" y="377153"/>
            <a:ext cx="9479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-4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…</a:t>
            </a:r>
            <a:r>
              <a:rPr lang="el-GR" sz="3200" spc="-4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η κατασκευή</a:t>
            </a:r>
            <a:r>
              <a:rPr lang="en-US" sz="3200" spc="-4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spc="-4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και ο γάτος του Κωνσταντίνου!</a:t>
            </a:r>
            <a:endParaRPr lang="en-US" sz="3200" spc="-4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The Constructing Blocks for Nice Advertising and marketing Copy –  NeomInvestment">
            <a:extLst>
              <a:ext uri="{FF2B5EF4-FFF2-40B4-BE49-F238E27FC236}">
                <a16:creationId xmlns:a16="http://schemas.microsoft.com/office/drawing/2014/main" id="{C555B723-07B3-420F-BFE3-55A18843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18" y="5259548"/>
            <a:ext cx="2226498" cy="166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98E2972-5B49-4792-8E90-27A219BC9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5234" y="226679"/>
            <a:ext cx="2729086" cy="3103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1CE83-6A0D-440B-A06D-CBBCA61D9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087" y="1390484"/>
            <a:ext cx="2164637" cy="2437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06005-7D78-4B1E-848C-600D3864E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05844" y="3236811"/>
            <a:ext cx="1483041" cy="1588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001DC7-36E4-48DF-9A23-2D610F6B14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182" y="4053997"/>
            <a:ext cx="2158445" cy="22870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E6CA46-6C91-4895-AB05-03AEEAAC7F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23" y="1390484"/>
            <a:ext cx="2450551" cy="49506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28D38F-C32C-4BAF-B70F-3852F7B64F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265" y="1390484"/>
            <a:ext cx="3362143" cy="4239431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B321EC3B-7872-4788-8A4D-4BE4DB4D01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20" y="6055291"/>
            <a:ext cx="1151920" cy="752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82954-C2CF-456A-9A7C-6D747B9E2A7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3185"/>
          <a:stretch/>
        </p:blipFill>
        <p:spPr>
          <a:xfrm>
            <a:off x="2656840" y="4918944"/>
            <a:ext cx="784656" cy="42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00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985653C-D505-43F2-933C-9619F9637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25" y="476213"/>
            <a:ext cx="3093507" cy="3638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732DFA-A0B9-4790-9A9F-CB47D7457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052" y="1096066"/>
            <a:ext cx="1792777" cy="31871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964741-22F6-4909-8577-D66D6ACD64DA}"/>
              </a:ext>
            </a:extLst>
          </p:cNvPr>
          <p:cNvSpPr txBox="1"/>
          <p:nvPr/>
        </p:nvSpPr>
        <p:spPr>
          <a:xfrm>
            <a:off x="3241965" y="307426"/>
            <a:ext cx="9022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spc="-4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… και ιδέες για άλλες κατασκευές με άλλα υλικά!</a:t>
            </a:r>
            <a:endParaRPr lang="en-US" sz="3200" spc="-4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The Constructing Blocks for Nice Advertising and marketing Copy –  NeomInvestment">
            <a:extLst>
              <a:ext uri="{FF2B5EF4-FFF2-40B4-BE49-F238E27FC236}">
                <a16:creationId xmlns:a16="http://schemas.microsoft.com/office/drawing/2014/main" id="{C555B723-07B3-420F-BFE3-55A18843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18" y="5259548"/>
            <a:ext cx="2226498" cy="166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B321EC3B-7872-4788-8A4D-4BE4DB4D0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20" y="6055291"/>
            <a:ext cx="1151920" cy="752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6B1BD-853D-44AF-844E-D957A4887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0035" y="4712419"/>
            <a:ext cx="2950925" cy="1938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B7ADD1-27F0-4ED6-ADE7-7A7A0FB0F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8115" y="1154316"/>
            <a:ext cx="2011840" cy="3050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EC908E-FE20-46A5-9C47-0665618289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9177" y="4086009"/>
            <a:ext cx="1854150" cy="23453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37842B-63DC-4571-B514-537BC078C6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1545" y="4851880"/>
            <a:ext cx="1635285" cy="17988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3F5DAE-0E01-47BF-916C-B04F9A41A0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82072">
            <a:off x="6763374" y="1688703"/>
            <a:ext cx="2047500" cy="174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31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3C44473-33B5-4058-B962-BFBCC4DFE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4"/>
          <a:stretch/>
        </p:blipFill>
        <p:spPr bwMode="auto">
          <a:xfrm>
            <a:off x="0" y="863544"/>
            <a:ext cx="12173672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26E9233-1377-4811-A92C-2894FC529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20" y="6055291"/>
            <a:ext cx="1151920" cy="752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F5297E-6F2F-4B76-BDD5-E5E2B76F785C}"/>
              </a:ext>
            </a:extLst>
          </p:cNvPr>
          <p:cNvSpPr txBox="1"/>
          <p:nvPr/>
        </p:nvSpPr>
        <p:spPr>
          <a:xfrm>
            <a:off x="18328" y="278769"/>
            <a:ext cx="12155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Παίζουμε το κουΐζ των 5 Παγκόσμιων Μνημείων!</a:t>
            </a:r>
          </a:p>
        </p:txBody>
      </p:sp>
      <p:pic>
        <p:nvPicPr>
          <p:cNvPr id="1026" name="Picture 2" descr="Captionless Image">
            <a:extLst>
              <a:ext uri="{FF2B5EF4-FFF2-40B4-BE49-F238E27FC236}">
                <a16:creationId xmlns:a16="http://schemas.microsoft.com/office/drawing/2014/main" id="{F9E8D5E3-E30F-44B4-8F70-E28F971E6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9"/>
          <a:stretch/>
        </p:blipFill>
        <p:spPr bwMode="auto">
          <a:xfrm>
            <a:off x="4555362" y="1209485"/>
            <a:ext cx="890487" cy="1258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ptionless Image">
            <a:extLst>
              <a:ext uri="{FF2B5EF4-FFF2-40B4-BE49-F238E27FC236}">
                <a16:creationId xmlns:a16="http://schemas.microsoft.com/office/drawing/2014/main" id="{158847CD-DC54-4CB2-B9B3-7CBA9EB0B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10" b="5129"/>
          <a:stretch/>
        </p:blipFill>
        <p:spPr bwMode="auto">
          <a:xfrm>
            <a:off x="6434333" y="1280044"/>
            <a:ext cx="731694" cy="118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tionless Image">
            <a:extLst>
              <a:ext uri="{FF2B5EF4-FFF2-40B4-BE49-F238E27FC236}">
                <a16:creationId xmlns:a16="http://schemas.microsoft.com/office/drawing/2014/main" id="{88DC85A8-46D4-4FFA-B384-E50781A70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92" y="3696999"/>
            <a:ext cx="1393492" cy="927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ptionless Image">
            <a:extLst>
              <a:ext uri="{FF2B5EF4-FFF2-40B4-BE49-F238E27FC236}">
                <a16:creationId xmlns:a16="http://schemas.microsoft.com/office/drawing/2014/main" id="{E3E0D171-5FCF-4D18-BBA1-559BDFC35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5" r="2979"/>
          <a:stretch/>
        </p:blipFill>
        <p:spPr bwMode="auto">
          <a:xfrm>
            <a:off x="5772535" y="3213219"/>
            <a:ext cx="1393492" cy="82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ptionless Image">
            <a:extLst>
              <a:ext uri="{FF2B5EF4-FFF2-40B4-BE49-F238E27FC236}">
                <a16:creationId xmlns:a16="http://schemas.microsoft.com/office/drawing/2014/main" id="{602AB148-1FCF-4489-8907-739C13802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73"/>
          <a:stretch/>
        </p:blipFill>
        <p:spPr bwMode="auto">
          <a:xfrm>
            <a:off x="8427451" y="1723390"/>
            <a:ext cx="1017719" cy="1182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362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4C9E68-9101-4BB5-B5BF-51D0E016DFEF}"/>
              </a:ext>
            </a:extLst>
          </p:cNvPr>
          <p:cNvSpPr txBox="1"/>
          <p:nvPr/>
        </p:nvSpPr>
        <p:spPr>
          <a:xfrm>
            <a:off x="2779585" y="4359407"/>
            <a:ext cx="685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Σας ευχαριστούμε πολύ!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E99A5-6430-4C07-B6FA-AF3950C3796A}"/>
              </a:ext>
            </a:extLst>
          </p:cNvPr>
          <p:cNvSpPr txBox="1"/>
          <p:nvPr/>
        </p:nvSpPr>
        <p:spPr>
          <a:xfrm>
            <a:off x="2669952" y="5522356"/>
            <a:ext cx="685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ΚΑΛΑ ΧΡΙΣΤΟΥΓΕΝΝΑ!!!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Free Christmas Tree Cliparts, Download Free Clip Art, Free Clip Art on  Clipart Library">
            <a:extLst>
              <a:ext uri="{FF2B5EF4-FFF2-40B4-BE49-F238E27FC236}">
                <a16:creationId xmlns:a16="http://schemas.microsoft.com/office/drawing/2014/main" id="{C076FD71-6569-4F4B-9780-B7C156EFB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586" y="2149933"/>
            <a:ext cx="33337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hristmas Clipart Vector Images (over 11,000)">
            <a:extLst>
              <a:ext uri="{FF2B5EF4-FFF2-40B4-BE49-F238E27FC236}">
                <a16:creationId xmlns:a16="http://schemas.microsoft.com/office/drawing/2014/main" id="{BAAB954C-D89D-4DF9-831E-8AFBB139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891057"/>
            <a:ext cx="2908642" cy="30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ree christmas clip art - Google Search | Christmas images free, Favorite  things gift, Christmas gift box">
            <a:extLst>
              <a:ext uri="{FF2B5EF4-FFF2-40B4-BE49-F238E27FC236}">
                <a16:creationId xmlns:a16="http://schemas.microsoft.com/office/drawing/2014/main" id="{363601A6-21E7-4918-84AA-F47357DD8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2" y="6107131"/>
            <a:ext cx="993457" cy="75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Free Christmas Clipart and Photos for Download [Updated] | Christmas Clipart">
            <a:extLst>
              <a:ext uri="{FF2B5EF4-FFF2-40B4-BE49-F238E27FC236}">
                <a16:creationId xmlns:a16="http://schemas.microsoft.com/office/drawing/2014/main" id="{C85F9AC8-AC51-45C8-9C77-CED9C720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2997">
            <a:off x="74878" y="232811"/>
            <a:ext cx="2408848" cy="158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Free Free Christmas Clipart, Download Free Clip Art, Free Clip Art on  Clipart Library">
            <a:extLst>
              <a:ext uri="{FF2B5EF4-FFF2-40B4-BE49-F238E27FC236}">
                <a16:creationId xmlns:a16="http://schemas.microsoft.com/office/drawing/2014/main" id="{2F26327B-F657-4D01-ADE5-9FB0530B3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73">
            <a:off x="10405596" y="164519"/>
            <a:ext cx="1852560" cy="136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9E7EBBD0-BFBA-4356-9746-75EB3DF33D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51" y="365024"/>
            <a:ext cx="4387492" cy="286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4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A58D4E-5D9D-4C19-BF17-E37305570E8C}"/>
              </a:ext>
            </a:extLst>
          </p:cNvPr>
          <p:cNvSpPr txBox="1"/>
          <p:nvPr/>
        </p:nvSpPr>
        <p:spPr>
          <a:xfrm>
            <a:off x="704850" y="1672142"/>
            <a:ext cx="107823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Η ενδεικτική απλοποιημένη αυτή ερευνητική δραστηριότητα πραγματοποιήθηκε στο πλαίσιο του Ευρωπαϊκού Έργου </a:t>
            </a:r>
            <a:r>
              <a:rPr lang="en-US" sz="2000" i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STEAMitUP</a:t>
            </a:r>
            <a:r>
              <a:rPr lang="en-US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ώστε να διαμοιρασθεί, να αξιοποιηθεί σε σεμινάρια  και να αποτελέσει μία καλή πρακτική </a:t>
            </a:r>
            <a:r>
              <a:rPr lang="en-US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STEAM, </a:t>
            </a:r>
            <a:r>
              <a:rPr lang="el-GR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με πολλαπλές επεκτάσεις και διαθεματικές προσεγγίσεις </a:t>
            </a:r>
            <a:r>
              <a:rPr lang="el-GR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Φυσικών Επιστημών (</a:t>
            </a:r>
            <a:r>
              <a:rPr lang="en-US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S), </a:t>
            </a:r>
            <a:r>
              <a:rPr lang="el-GR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Μηχανικής </a:t>
            </a:r>
            <a:r>
              <a:rPr lang="en-US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(E),</a:t>
            </a:r>
            <a:r>
              <a:rPr lang="el-GR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Τεχνολογίας (</a:t>
            </a:r>
            <a:r>
              <a:rPr lang="en-US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el-GR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r>
              <a:rPr lang="en-US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l-GR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Τεχνών (</a:t>
            </a:r>
            <a:r>
              <a:rPr lang="en-US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l-GR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και Μαθηματικών (</a:t>
            </a:r>
            <a:r>
              <a:rPr lang="en-US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l-GR" sz="2000" i="1" spc="-2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), για μαθητές Δημοτικού.</a:t>
            </a:r>
            <a:endParaRPr lang="en-US" sz="2000" i="1" spc="-2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n-US" sz="800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l-GR" sz="20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Ευχαριστούμε θερμότατα τους μαθητές και τις μαθήτριες Γ’ - Ε’ Δημοτικού των Εκπαιδευτηρίων Δούκα (και τα αδέλφια τους) που δέχτηκαν να συμμετέχουν, εκτός των σχολικών τους μαθημάτων:</a:t>
            </a:r>
          </a:p>
          <a:p>
            <a:endParaRPr lang="el-GR" sz="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60425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Γιάννη</a:t>
            </a:r>
          </a:p>
          <a:p>
            <a:pPr marL="860425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Ελένη</a:t>
            </a:r>
          </a:p>
          <a:p>
            <a:pPr marL="860425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Νίκο</a:t>
            </a:r>
          </a:p>
          <a:p>
            <a:pPr marL="860425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Παναγιώτη</a:t>
            </a:r>
          </a:p>
          <a:p>
            <a:pPr marL="860425" indent="-342900">
              <a:buFont typeface="Arial" panose="020B0604020202020204" pitchFamily="34" charset="0"/>
              <a:buChar char="•"/>
            </a:pPr>
            <a:r>
              <a:rPr lang="el-GR" sz="20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Σίσσυ</a:t>
            </a:r>
            <a:endParaRPr lang="el-GR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60425" indent="-34290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Σταμάτη</a:t>
            </a:r>
          </a:p>
          <a:p>
            <a:pPr marL="631825"/>
            <a:endParaRPr lang="el-GR" sz="8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l-GR" sz="2000" i="1" spc="5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αλλά και τους γονείς τους, οι οποίοι έδωσαν τη </a:t>
            </a:r>
            <a:r>
              <a:rPr lang="el-GR" sz="2000" i="1" spc="8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συγκατάθεση </a:t>
            </a:r>
            <a:r>
              <a:rPr lang="en-US" sz="2000" i="1" spc="8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GDPR </a:t>
            </a:r>
            <a:r>
              <a:rPr lang="el-GR" sz="2000" i="1" spc="8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για τη βιντεοσκόπηση</a:t>
            </a:r>
          </a:p>
          <a:p>
            <a:pPr algn="just"/>
            <a:r>
              <a:rPr lang="el-GR" sz="2000" i="1" spc="8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της δραστηριότητας και την έκθεση των παιδιών τους στην εκπαιδευτική κοινότητα, για τους εκπαιδευτικούς και ερευνητικούς σκοπούς του </a:t>
            </a:r>
            <a:r>
              <a:rPr lang="en-US" sz="2000" i="1" spc="8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STEAMitUP</a:t>
            </a:r>
            <a:r>
              <a:rPr lang="el-GR" sz="2000" i="1" spc="8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των </a:t>
            </a:r>
            <a:r>
              <a:rPr lang="el-GR" sz="2000" i="1" spc="5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Εκπαιδευτηρίων Δούκα.</a:t>
            </a:r>
          </a:p>
          <a:p>
            <a:endParaRPr lang="el-GR" sz="2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A8B81F6-8736-469B-8ACF-3D9397531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8" y="47643"/>
            <a:ext cx="2360992" cy="1541709"/>
          </a:xfrm>
          <a:prstGeom prst="rect">
            <a:avLst/>
          </a:prstGeom>
        </p:spPr>
      </p:pic>
      <p:pic>
        <p:nvPicPr>
          <p:cNvPr id="8" name="Picture 3" descr="C:\Users\tomec\Desktop\SoF Project Manager_130717\1 Baseline Info\3 Επιστολόχαρτο &amp; Logos_Εκπ Δούκα\Logos\1 Εκπ Δούκα\After 100y logos\LogoDoukas_en.png">
            <a:extLst>
              <a:ext uri="{FF2B5EF4-FFF2-40B4-BE49-F238E27FC236}">
                <a16:creationId xmlns:a16="http://schemas.microsoft.com/office/drawing/2014/main" id="{E27F6AEC-B3CA-4FC5-809E-FEEE4F006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852" y="0"/>
            <a:ext cx="3002390" cy="154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143E40-0254-49C1-A6BA-BD581985E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344" y="3909108"/>
            <a:ext cx="3431435" cy="1632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0C7D9-98CE-418C-B835-28BD3F3DB705}"/>
              </a:ext>
            </a:extLst>
          </p:cNvPr>
          <p:cNvSpPr txBox="1"/>
          <p:nvPr/>
        </p:nvSpPr>
        <p:spPr>
          <a:xfrm rot="5400000">
            <a:off x="10280298" y="4540797"/>
            <a:ext cx="2007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17-12-2020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890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BD351C-6FA7-4053-A607-7DA2565A974F}"/>
              </a:ext>
            </a:extLst>
          </p:cNvPr>
          <p:cNvSpPr txBox="1"/>
          <p:nvPr/>
        </p:nvSpPr>
        <p:spPr>
          <a:xfrm>
            <a:off x="2346960" y="2318403"/>
            <a:ext cx="95402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Σχεδιάζουμε την κατασκευή μας!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Φτιάχνουμε τον δικό μας πύργο…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Πόσο μεγάλος είναι και πόσο κοστίζει;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Παρουσιάζουμε το έργο μας!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Πόσο αντέχει;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Παίζουμε το κουΐζ των Παγκόσμιων Μνημείων!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200" dirty="0">
                <a:solidFill>
                  <a:srgbClr val="FFC000"/>
                </a:solidFill>
                <a:latin typeface="Comic Sans MS" panose="030F0702030302020204" pitchFamily="66" charset="0"/>
              </a:rPr>
              <a:t>Ιδέες για άλλες κατασκευές…</a:t>
            </a:r>
          </a:p>
          <a:p>
            <a:pPr marL="514350" indent="-514350">
              <a:buFont typeface="+mj-lt"/>
              <a:buAutoNum type="arabicPeriod"/>
            </a:pPr>
            <a:endParaRPr lang="el-GR" sz="32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DC804C-90F3-4D0E-96B5-0180697BA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524" y="3924300"/>
            <a:ext cx="2011963" cy="26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14F54E8-EC22-4DCC-A7D3-04ACB7CA2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8" y="47643"/>
            <a:ext cx="2360992" cy="15417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7EC329-9BD3-4012-B522-8867CB00A0C6}"/>
              </a:ext>
            </a:extLst>
          </p:cNvPr>
          <p:cNvSpPr txBox="1"/>
          <p:nvPr/>
        </p:nvSpPr>
        <p:spPr>
          <a:xfrm>
            <a:off x="3064412" y="1296274"/>
            <a:ext cx="60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ΚΑΤΑΣΚΕΥΗ ΜΕ ΜΠΑΛΟΝΙΑ</a:t>
            </a:r>
            <a:endParaRPr lang="en-US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6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74E511-3342-417C-A54E-5724C66B6F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1025" y="1368699"/>
            <a:ext cx="2414219" cy="1593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3E516-47E7-462B-B0BB-7E1405873011}"/>
              </a:ext>
            </a:extLst>
          </p:cNvPr>
          <p:cNvSpPr txBox="1"/>
          <p:nvPr/>
        </p:nvSpPr>
        <p:spPr>
          <a:xfrm>
            <a:off x="3064411" y="427543"/>
            <a:ext cx="60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Τι θα χρειαστούμε;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CF2A7-048F-4BE5-BCB2-1D2E6597501C}"/>
              </a:ext>
            </a:extLst>
          </p:cNvPr>
          <p:cNvSpPr txBox="1"/>
          <p:nvPr/>
        </p:nvSpPr>
        <p:spPr>
          <a:xfrm>
            <a:off x="6676292" y="1826700"/>
            <a:ext cx="6063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rPr>
              <a:t>10-15 μπαλόνια</a:t>
            </a:r>
          </a:p>
          <a:p>
            <a:pPr algn="ctr"/>
            <a:endParaRPr lang="en-US" sz="3200" dirty="0">
              <a:solidFill>
                <a:schemeClr val="bg1">
                  <a:lumMod val="8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duct tape clipart - Clip Art Library">
            <a:extLst>
              <a:ext uri="{FF2B5EF4-FFF2-40B4-BE49-F238E27FC236}">
                <a16:creationId xmlns:a16="http://schemas.microsoft.com/office/drawing/2014/main" id="{DB2AB493-1228-43B2-BCF9-B58DEE918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89" y="3256587"/>
            <a:ext cx="1434810" cy="13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01CD62-C36B-419B-82C7-C72B4C9581A7}"/>
              </a:ext>
            </a:extLst>
          </p:cNvPr>
          <p:cNvSpPr txBox="1"/>
          <p:nvPr/>
        </p:nvSpPr>
        <p:spPr>
          <a:xfrm>
            <a:off x="-912056" y="3870129"/>
            <a:ext cx="6063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l-GR" sz="3200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3200" dirty="0" err="1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rPr>
              <a:t>χαρτοταινία</a:t>
            </a:r>
            <a:endParaRPr lang="el-GR" sz="3200" dirty="0">
              <a:solidFill>
                <a:schemeClr val="bg1">
                  <a:lumMod val="8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dirty="0">
              <a:solidFill>
                <a:schemeClr val="bg1">
                  <a:lumMod val="8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54" name="Picture 6" descr="Download Transparent Tape Clip Art - Duct Tape Clipart PNG Image with No  Background - PNGkey.com">
            <a:extLst>
              <a:ext uri="{FF2B5EF4-FFF2-40B4-BE49-F238E27FC236}">
                <a16:creationId xmlns:a16="http://schemas.microsoft.com/office/drawing/2014/main" id="{A55E5364-36C1-4B28-A634-6F9A947B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892" y="3764018"/>
            <a:ext cx="1078522" cy="9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ng Royalty Free Clip Art At Clker Com Online Royalty - Ruler Clipart PNG  Image | Transparent PNG Free Download on SeekPNG">
            <a:extLst>
              <a:ext uri="{FF2B5EF4-FFF2-40B4-BE49-F238E27FC236}">
                <a16:creationId xmlns:a16="http://schemas.microsoft.com/office/drawing/2014/main" id="{9C8CEDCE-90E5-4A7C-8B54-A0A95BB7B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839" y="4958986"/>
            <a:ext cx="3014296" cy="140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09EA4D-74AD-4BB2-B2D0-70647814DF5F}"/>
              </a:ext>
            </a:extLst>
          </p:cNvPr>
          <p:cNvSpPr txBox="1"/>
          <p:nvPr/>
        </p:nvSpPr>
        <p:spPr>
          <a:xfrm>
            <a:off x="-488901" y="5293952"/>
            <a:ext cx="6063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l-GR" sz="3200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rPr>
              <a:t> χάρακα</a:t>
            </a:r>
          </a:p>
          <a:p>
            <a:pPr algn="ctr"/>
            <a:endParaRPr lang="en-US" sz="3200" dirty="0">
              <a:solidFill>
                <a:schemeClr val="bg1">
                  <a:lumMod val="8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64" name="Picture 16" descr="A Pack Of White A4 Paper Illustration, Illustration, White, Paper PNG  Transparent Clipart Image and PSD File for Free Download">
            <a:extLst>
              <a:ext uri="{FF2B5EF4-FFF2-40B4-BE49-F238E27FC236}">
                <a16:creationId xmlns:a16="http://schemas.microsoft.com/office/drawing/2014/main" id="{FC2CB762-8532-4451-A92D-411733C8D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0" b="19419"/>
          <a:stretch/>
        </p:blipFill>
        <p:spPr bwMode="auto">
          <a:xfrm>
            <a:off x="6407035" y="3126660"/>
            <a:ext cx="2722565" cy="165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42C2A4-833E-4EB3-81B0-C788DA2E1924}"/>
              </a:ext>
            </a:extLst>
          </p:cNvPr>
          <p:cNvSpPr txBox="1"/>
          <p:nvPr/>
        </p:nvSpPr>
        <p:spPr>
          <a:xfrm>
            <a:off x="6815796" y="3572144"/>
            <a:ext cx="6063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rPr>
              <a:t>κόλλες χαρτί</a:t>
            </a:r>
          </a:p>
          <a:p>
            <a:pPr algn="ctr"/>
            <a:endParaRPr lang="en-US" sz="3200" dirty="0">
              <a:solidFill>
                <a:schemeClr val="bg1">
                  <a:lumMod val="8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68" name="Picture 20" descr="Markers Set PNG Clipart | Gallery Yopriceville - High-Quality Images and  Transparent PNG Free Clipart">
            <a:extLst>
              <a:ext uri="{FF2B5EF4-FFF2-40B4-BE49-F238E27FC236}">
                <a16:creationId xmlns:a16="http://schemas.microsoft.com/office/drawing/2014/main" id="{9FE88C6A-5BFD-48EF-A09B-5AA26440D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864" y="5110055"/>
            <a:ext cx="1293843" cy="104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D59324-C541-44A2-BB92-6A07C89F651F}"/>
              </a:ext>
            </a:extLst>
          </p:cNvPr>
          <p:cNvSpPr txBox="1"/>
          <p:nvPr/>
        </p:nvSpPr>
        <p:spPr>
          <a:xfrm>
            <a:off x="6888864" y="5354171"/>
            <a:ext cx="6063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rPr>
              <a:t>μαρκαδόρους</a:t>
            </a:r>
          </a:p>
          <a:p>
            <a:pPr algn="ctr"/>
            <a:endParaRPr lang="en-US" sz="3200" dirty="0">
              <a:solidFill>
                <a:schemeClr val="bg1">
                  <a:lumMod val="8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B775A9C0-819A-48E7-9D02-2B649B11AF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20" y="6055291"/>
            <a:ext cx="1151920" cy="7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2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3964741-22F6-4909-8577-D66D6ACD64DA}"/>
              </a:ext>
            </a:extLst>
          </p:cNvPr>
          <p:cNvSpPr txBox="1"/>
          <p:nvPr/>
        </p:nvSpPr>
        <p:spPr>
          <a:xfrm>
            <a:off x="3064412" y="863544"/>
            <a:ext cx="60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Κανόνες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BE614-CB15-40C8-9B31-B7930F3D6CD8}"/>
              </a:ext>
            </a:extLst>
          </p:cNvPr>
          <p:cNvSpPr txBox="1"/>
          <p:nvPr/>
        </p:nvSpPr>
        <p:spPr>
          <a:xfrm>
            <a:off x="1827625" y="1494485"/>
            <a:ext cx="8536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Κάθε τι που χρησιμοποιούμε έχει </a:t>
            </a:r>
            <a:r>
              <a:rPr lang="el-GR" sz="32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ένα κόστος!</a:t>
            </a:r>
            <a:endParaRPr lang="el-GR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20CD8E-D65E-4C46-892D-F07766C1237A}"/>
              </a:ext>
            </a:extLst>
          </p:cNvPr>
          <p:cNvSpPr txBox="1"/>
          <p:nvPr/>
        </p:nvSpPr>
        <p:spPr>
          <a:xfrm>
            <a:off x="2185177" y="2749194"/>
            <a:ext cx="8536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Μετράμε πόσα μπαλόνια και πόσα κομμάτια </a:t>
            </a:r>
            <a:r>
              <a:rPr lang="el-GR" sz="32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χαρτοταινίας</a:t>
            </a:r>
            <a:r>
              <a:rPr lang="el-GR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θα χρησιμοποιήσουμε</a:t>
            </a:r>
          </a:p>
          <a:p>
            <a:pPr algn="ctr"/>
            <a:endParaRPr lang="en-US" sz="32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6" descr="Download Transparent Tape Clip Art - Duct Tape Clipart PNG Image with No  Background - PNGkey.com">
            <a:extLst>
              <a:ext uri="{FF2B5EF4-FFF2-40B4-BE49-F238E27FC236}">
                <a16:creationId xmlns:a16="http://schemas.microsoft.com/office/drawing/2014/main" id="{F8128589-882F-46EA-8CA7-D58F0788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727" y="5159781"/>
            <a:ext cx="1078522" cy="9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lloon Clipart">
            <a:extLst>
              <a:ext uri="{FF2B5EF4-FFF2-40B4-BE49-F238E27FC236}">
                <a16:creationId xmlns:a16="http://schemas.microsoft.com/office/drawing/2014/main" id="{6E7F8657-B2FC-4562-8573-610C734E4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132" y="4724988"/>
            <a:ext cx="1255364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9859465-F8CB-4C96-AE3E-66996860E1B9}"/>
              </a:ext>
            </a:extLst>
          </p:cNvPr>
          <p:cNvSpPr txBox="1"/>
          <p:nvPr/>
        </p:nvSpPr>
        <p:spPr>
          <a:xfrm>
            <a:off x="7864449" y="5363515"/>
            <a:ext cx="234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μισό ευρώ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62F409-9FE1-442F-BD11-15DA515A06AA}"/>
              </a:ext>
            </a:extLst>
          </p:cNvPr>
          <p:cNvSpPr txBox="1"/>
          <p:nvPr/>
        </p:nvSpPr>
        <p:spPr>
          <a:xfrm>
            <a:off x="3840831" y="5363513"/>
            <a:ext cx="1988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ένα ευρώ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711F7F-C8A3-48B3-BD23-7EA11CA804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252" y="2293094"/>
            <a:ext cx="2110264" cy="1392775"/>
          </a:xfrm>
          <a:prstGeom prst="rect">
            <a:avLst/>
          </a:prstGeom>
        </p:spPr>
      </p:pic>
      <p:pic>
        <p:nvPicPr>
          <p:cNvPr id="27" name="Picture 2" descr="duct tape clipart - Clip Art Library">
            <a:extLst>
              <a:ext uri="{FF2B5EF4-FFF2-40B4-BE49-F238E27FC236}">
                <a16:creationId xmlns:a16="http://schemas.microsoft.com/office/drawing/2014/main" id="{622F947D-7191-4A86-A529-1F949FB90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4" y="3163018"/>
            <a:ext cx="1077261" cy="104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D5C601F-B129-4FF5-8661-05CD985EC8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20" y="6055291"/>
            <a:ext cx="1151920" cy="7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91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13E516-47E7-462B-B0BB-7E1405873011}"/>
              </a:ext>
            </a:extLst>
          </p:cNvPr>
          <p:cNvSpPr txBox="1"/>
          <p:nvPr/>
        </p:nvSpPr>
        <p:spPr>
          <a:xfrm>
            <a:off x="3064412" y="278769"/>
            <a:ext cx="60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Α’ Φάση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64741-22F6-4909-8577-D66D6ACD64DA}"/>
              </a:ext>
            </a:extLst>
          </p:cNvPr>
          <p:cNvSpPr txBox="1"/>
          <p:nvPr/>
        </p:nvSpPr>
        <p:spPr>
          <a:xfrm>
            <a:off x="3064412" y="863544"/>
            <a:ext cx="60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Σχεδιάζουμε την κατασκευή μας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Free Drawing Cliparts, Download Free Clip Art, Free Clip Art on Clipart  Library">
            <a:extLst>
              <a:ext uri="{FF2B5EF4-FFF2-40B4-BE49-F238E27FC236}">
                <a16:creationId xmlns:a16="http://schemas.microsoft.com/office/drawing/2014/main" id="{76A5C3F9-4A3D-4C4E-B8CF-0BA41EC7F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155"/>
            <a:ext cx="3009360" cy="389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Draw A Picture Clipart, Download Free Clip Art, Free Clip Art on  Clipart Library">
            <a:extLst>
              <a:ext uri="{FF2B5EF4-FFF2-40B4-BE49-F238E27FC236}">
                <a16:creationId xmlns:a16="http://schemas.microsoft.com/office/drawing/2014/main" id="{9B53FFFE-014F-499D-B467-16AB8F981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224" y="133644"/>
            <a:ext cx="3854547" cy="289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4C9E68-9101-4BB5-B5BF-51D0E016DFEF}"/>
              </a:ext>
            </a:extLst>
          </p:cNvPr>
          <p:cNvSpPr txBox="1"/>
          <p:nvPr/>
        </p:nvSpPr>
        <p:spPr>
          <a:xfrm>
            <a:off x="2669953" y="3195337"/>
            <a:ext cx="6852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Πριν αρχίσουμε να κατασκευάζουμε, πρέπει πρώτα να σχεδιάσουμε την κατασκευή μας στο χαρτί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4B433E-407E-4637-9D4F-96DA45455F6D}"/>
              </a:ext>
            </a:extLst>
          </p:cNvPr>
          <p:cNvSpPr txBox="1"/>
          <p:nvPr/>
        </p:nvSpPr>
        <p:spPr>
          <a:xfrm>
            <a:off x="374575" y="5868219"/>
            <a:ext cx="6852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Γιατί είναι σημαντικό;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80" name="Picture 8" descr="Frameworks And Content Management Systems | Life of A Naija Geek">
            <a:extLst>
              <a:ext uri="{FF2B5EF4-FFF2-40B4-BE49-F238E27FC236}">
                <a16:creationId xmlns:a16="http://schemas.microsoft.com/office/drawing/2014/main" id="{9CF5F63D-CB74-4154-B273-79B84EA87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5156020"/>
            <a:ext cx="2454812" cy="153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ailed Development Cliparts, Stock Vector And Royalty Free Failed  Development Illustrations">
            <a:extLst>
              <a:ext uri="{FF2B5EF4-FFF2-40B4-BE49-F238E27FC236}">
                <a16:creationId xmlns:a16="http://schemas.microsoft.com/office/drawing/2014/main" id="{47C72DA3-4CF8-44BD-8EB7-5FCE2842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AAEADC"/>
              </a:clrFrom>
              <a:clrTo>
                <a:srgbClr val="AAEA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058" y="4420762"/>
            <a:ext cx="3193365" cy="239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ree Answer Cliparts, Download Free Clip Art, Free Clip Art on Clipart  Library">
            <a:extLst>
              <a:ext uri="{FF2B5EF4-FFF2-40B4-BE49-F238E27FC236}">
                <a16:creationId xmlns:a16="http://schemas.microsoft.com/office/drawing/2014/main" id="{6F51B64E-30F1-4B6B-914B-D972258E5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898" y="5616500"/>
            <a:ext cx="1043207" cy="96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Transparent Right Wrong Clipart - Transparent Background Wrong Png, Png  Download , Transparent Png Image - PNGitem">
            <a:extLst>
              <a:ext uri="{FF2B5EF4-FFF2-40B4-BE49-F238E27FC236}">
                <a16:creationId xmlns:a16="http://schemas.microsoft.com/office/drawing/2014/main" id="{95C8591F-F964-42EA-886F-E816EA1D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919" y="5682731"/>
            <a:ext cx="1245371" cy="9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45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13E516-47E7-462B-B0BB-7E1405873011}"/>
              </a:ext>
            </a:extLst>
          </p:cNvPr>
          <p:cNvSpPr txBox="1"/>
          <p:nvPr/>
        </p:nvSpPr>
        <p:spPr>
          <a:xfrm>
            <a:off x="3064412" y="278769"/>
            <a:ext cx="60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</a:t>
            </a:r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’ Φάση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64741-22F6-4909-8577-D66D6ACD64DA}"/>
              </a:ext>
            </a:extLst>
          </p:cNvPr>
          <p:cNvSpPr txBox="1"/>
          <p:nvPr/>
        </p:nvSpPr>
        <p:spPr>
          <a:xfrm>
            <a:off x="3064412" y="863544"/>
            <a:ext cx="60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Φτιάχνουμε την κατασκευή μας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Free Drawing Cliparts, Download Free Clip Art, Free Clip Art on Clipart  Library">
            <a:extLst>
              <a:ext uri="{FF2B5EF4-FFF2-40B4-BE49-F238E27FC236}">
                <a16:creationId xmlns:a16="http://schemas.microsoft.com/office/drawing/2014/main" id="{76A5C3F9-4A3D-4C4E-B8CF-0BA41EC7F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12310"/>
          <a:stretch/>
        </p:blipFill>
        <p:spPr bwMode="auto">
          <a:xfrm>
            <a:off x="10495371" y="4147484"/>
            <a:ext cx="1894449" cy="22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Draw A Picture Clipart, Download Free Clip Art, Free Clip Art on  Clipart Library">
            <a:extLst>
              <a:ext uri="{FF2B5EF4-FFF2-40B4-BE49-F238E27FC236}">
                <a16:creationId xmlns:a16="http://schemas.microsoft.com/office/drawing/2014/main" id="{9B53FFFE-014F-499D-B467-16AB8F981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304" y="5401133"/>
            <a:ext cx="1752900" cy="13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4C9E68-9101-4BB5-B5BF-51D0E016DFEF}"/>
              </a:ext>
            </a:extLst>
          </p:cNvPr>
          <p:cNvSpPr txBox="1"/>
          <p:nvPr/>
        </p:nvSpPr>
        <p:spPr>
          <a:xfrm>
            <a:off x="2669953" y="4394685"/>
            <a:ext cx="6852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Έχουμε 15 λεπτά να σχεδιάσουμε και να φτιάξουμε τη κατασκευή μας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5122" name="Picture 2" descr="The Constructing Blocks for Nice Advertising and marketing Copy –  NeomInvestment">
            <a:extLst>
              <a:ext uri="{FF2B5EF4-FFF2-40B4-BE49-F238E27FC236}">
                <a16:creationId xmlns:a16="http://schemas.microsoft.com/office/drawing/2014/main" id="{C555B723-07B3-420F-BFE3-55A18843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18" y="4453508"/>
            <a:ext cx="3301218" cy="24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ime Clip Art - ClipArt Best">
            <a:extLst>
              <a:ext uri="{FF2B5EF4-FFF2-40B4-BE49-F238E27FC236}">
                <a16:creationId xmlns:a16="http://schemas.microsoft.com/office/drawing/2014/main" id="{0361557C-7B70-47E7-B704-3CBBBB24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581141"/>
            <a:ext cx="2743200" cy="257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7F591B6-D7AB-414C-88BA-5DA9C4FEF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20" y="6055291"/>
            <a:ext cx="1151920" cy="7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1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13E516-47E7-462B-B0BB-7E1405873011}"/>
              </a:ext>
            </a:extLst>
          </p:cNvPr>
          <p:cNvSpPr txBox="1"/>
          <p:nvPr/>
        </p:nvSpPr>
        <p:spPr>
          <a:xfrm>
            <a:off x="3064411" y="308317"/>
            <a:ext cx="60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Γ’ Φάση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64741-22F6-4909-8577-D66D6ACD64DA}"/>
              </a:ext>
            </a:extLst>
          </p:cNvPr>
          <p:cNvSpPr txBox="1"/>
          <p:nvPr/>
        </p:nvSpPr>
        <p:spPr>
          <a:xfrm>
            <a:off x="0" y="86154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Παρουσιάζουμε την κατασκευή μας: </a:t>
            </a:r>
            <a:r>
              <a:rPr lang="el-GR" sz="32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πόσο κοστίζει</a:t>
            </a:r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;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Free Drawing Cliparts, Download Free Clip Art, Free Clip Art on Clipart  Library">
            <a:extLst>
              <a:ext uri="{FF2B5EF4-FFF2-40B4-BE49-F238E27FC236}">
                <a16:creationId xmlns:a16="http://schemas.microsoft.com/office/drawing/2014/main" id="{76A5C3F9-4A3D-4C4E-B8CF-0BA41EC7F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12310"/>
          <a:stretch/>
        </p:blipFill>
        <p:spPr bwMode="auto">
          <a:xfrm>
            <a:off x="10509439" y="4147484"/>
            <a:ext cx="1894449" cy="22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Draw A Picture Clipart, Download Free Clip Art, Free Clip Art on  Clipart Library">
            <a:extLst>
              <a:ext uri="{FF2B5EF4-FFF2-40B4-BE49-F238E27FC236}">
                <a16:creationId xmlns:a16="http://schemas.microsoft.com/office/drawing/2014/main" id="{9B53FFFE-014F-499D-B467-16AB8F981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80" y="5543325"/>
            <a:ext cx="1752900" cy="13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4C9E68-9101-4BB5-B5BF-51D0E016DFEF}"/>
              </a:ext>
            </a:extLst>
          </p:cNvPr>
          <p:cNvSpPr txBox="1"/>
          <p:nvPr/>
        </p:nvSpPr>
        <p:spPr>
          <a:xfrm>
            <a:off x="2669952" y="2105144"/>
            <a:ext cx="6852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θέλει κάποιος-α να μας παρουσιάσει την κατασκευή του, να μας πει πόσο ψηλή είναι και πόσο κοστίζει;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The Constructing Blocks for Nice Advertising and marketing Copy –  NeomInvestment">
            <a:extLst>
              <a:ext uri="{FF2B5EF4-FFF2-40B4-BE49-F238E27FC236}">
                <a16:creationId xmlns:a16="http://schemas.microsoft.com/office/drawing/2014/main" id="{C555B723-07B3-420F-BFE3-55A18843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18" y="4453508"/>
            <a:ext cx="3301218" cy="24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4654A5-015B-42CA-A4F0-3915E3B6A979}"/>
              </a:ext>
            </a:extLst>
          </p:cNvPr>
          <p:cNvSpPr txBox="1"/>
          <p:nvPr/>
        </p:nvSpPr>
        <p:spPr>
          <a:xfrm>
            <a:off x="2669953" y="4390908"/>
            <a:ext cx="6852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Θέλει κάποιος-α να κάνει μια ερώτηση ή να μας πει κάτι για την εμπειρία του;</a:t>
            </a:r>
            <a:endParaRPr lang="en-US" sz="32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BE90DB5-0E3C-4650-83BA-E0B44F0C4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080" y="6058471"/>
            <a:ext cx="1151920" cy="7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1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05FD71E4-493A-401C-BF86-3C01B39EB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241" y="1813172"/>
            <a:ext cx="1652066" cy="4174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13E516-47E7-462B-B0BB-7E1405873011}"/>
              </a:ext>
            </a:extLst>
          </p:cNvPr>
          <p:cNvSpPr txBox="1"/>
          <p:nvPr/>
        </p:nvSpPr>
        <p:spPr>
          <a:xfrm>
            <a:off x="3064411" y="308317"/>
            <a:ext cx="60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Δ’ Φάση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64741-22F6-4909-8577-D66D6ACD64DA}"/>
              </a:ext>
            </a:extLst>
          </p:cNvPr>
          <p:cNvSpPr txBox="1"/>
          <p:nvPr/>
        </p:nvSpPr>
        <p:spPr>
          <a:xfrm>
            <a:off x="160020" y="861543"/>
            <a:ext cx="11826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Παρουσιάζουμε την κατασκευή μας: </a:t>
            </a:r>
            <a:r>
              <a:rPr lang="el-GR" sz="32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πόσο αντέχει</a:t>
            </a:r>
            <a:r>
              <a:rPr lang="el-GR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;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6" name="Picture 4" descr="Free Drawing Cliparts, Download Free Clip Art, Free Clip Art on Clipart  Library">
            <a:extLst>
              <a:ext uri="{FF2B5EF4-FFF2-40B4-BE49-F238E27FC236}">
                <a16:creationId xmlns:a16="http://schemas.microsoft.com/office/drawing/2014/main" id="{76A5C3F9-4A3D-4C4E-B8CF-0BA41EC7F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12310"/>
          <a:stretch/>
        </p:blipFill>
        <p:spPr bwMode="auto">
          <a:xfrm>
            <a:off x="10509439" y="4147484"/>
            <a:ext cx="1894449" cy="22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 Draw A Picture Clipart, Download Free Clip Art, Free Clip Art on  Clipart Library">
            <a:extLst>
              <a:ext uri="{FF2B5EF4-FFF2-40B4-BE49-F238E27FC236}">
                <a16:creationId xmlns:a16="http://schemas.microsoft.com/office/drawing/2014/main" id="{9B53FFFE-014F-499D-B467-16AB8F981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80" y="5543325"/>
            <a:ext cx="1752900" cy="13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he Constructing Blocks for Nice Advertising and marketing Copy –  NeomInvestment">
            <a:extLst>
              <a:ext uri="{FF2B5EF4-FFF2-40B4-BE49-F238E27FC236}">
                <a16:creationId xmlns:a16="http://schemas.microsoft.com/office/drawing/2014/main" id="{C555B723-07B3-420F-BFE3-55A18843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18" y="4453508"/>
            <a:ext cx="3301218" cy="24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3BA01F7-8F80-4F04-8B98-51004C2B1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20" y="6055291"/>
            <a:ext cx="1151920" cy="752195"/>
          </a:xfrm>
          <a:prstGeom prst="rect">
            <a:avLst/>
          </a:prstGeom>
        </p:spPr>
      </p:pic>
      <p:pic>
        <p:nvPicPr>
          <p:cNvPr id="3" name="Picture 2" descr="Balloons on a table&#10;&#10;Description automatically generated with medium confidence">
            <a:extLst>
              <a:ext uri="{FF2B5EF4-FFF2-40B4-BE49-F238E27FC236}">
                <a16:creationId xmlns:a16="http://schemas.microsoft.com/office/drawing/2014/main" id="{C09E8B95-B58C-426A-AE81-AD98613BA9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72" y="1813172"/>
            <a:ext cx="2470104" cy="2640336"/>
          </a:xfrm>
          <a:prstGeom prst="rect">
            <a:avLst/>
          </a:prstGeom>
        </p:spPr>
      </p:pic>
      <p:pic>
        <p:nvPicPr>
          <p:cNvPr id="5" name="Picture 4" descr="A person sitting on the floor with balloons&#10;&#10;Description automatically generated with low confidence">
            <a:extLst>
              <a:ext uri="{FF2B5EF4-FFF2-40B4-BE49-F238E27FC236}">
                <a16:creationId xmlns:a16="http://schemas.microsoft.com/office/drawing/2014/main" id="{C15A841E-29F7-4252-B0C2-5CA1AB5C22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b="2666"/>
          <a:stretch/>
        </p:blipFill>
        <p:spPr>
          <a:xfrm>
            <a:off x="4416357" y="3814851"/>
            <a:ext cx="3266024" cy="268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BD358E-E2F9-4AFD-B308-C232EFA13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6357" y="1536993"/>
            <a:ext cx="1656195" cy="2215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1077E5-74C7-4702-AE1F-04A9D7A59BF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53"/>
          <a:stretch/>
        </p:blipFill>
        <p:spPr>
          <a:xfrm>
            <a:off x="6127072" y="1536993"/>
            <a:ext cx="1563710" cy="221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51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Christmas Tree Cliparts, Download Free Clip Art, Free Clip Art on  Clipart Library">
            <a:extLst>
              <a:ext uri="{FF2B5EF4-FFF2-40B4-BE49-F238E27FC236}">
                <a16:creationId xmlns:a16="http://schemas.microsoft.com/office/drawing/2014/main" id="{C076FD71-6569-4F4B-9780-B7C156EFB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168" y="3264800"/>
            <a:ext cx="2516687" cy="368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hristmas Clipart Vector Images (over 11,000)">
            <a:extLst>
              <a:ext uri="{FF2B5EF4-FFF2-40B4-BE49-F238E27FC236}">
                <a16:creationId xmlns:a16="http://schemas.microsoft.com/office/drawing/2014/main" id="{BAAB954C-D89D-4DF9-831E-8AFBB139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75759"/>
            <a:ext cx="2637605" cy="277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ree christmas clip art - Google Search | Christmas images free, Favorite  things gift, Christmas gift box">
            <a:extLst>
              <a:ext uri="{FF2B5EF4-FFF2-40B4-BE49-F238E27FC236}">
                <a16:creationId xmlns:a16="http://schemas.microsoft.com/office/drawing/2014/main" id="{363601A6-21E7-4918-84AA-F47357DD8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6107131"/>
            <a:ext cx="993457" cy="75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Free Christmas Clipart and Photos for Download [Updated] | Christmas Clipart">
            <a:extLst>
              <a:ext uri="{FF2B5EF4-FFF2-40B4-BE49-F238E27FC236}">
                <a16:creationId xmlns:a16="http://schemas.microsoft.com/office/drawing/2014/main" id="{C85F9AC8-AC51-45C8-9C77-CED9C720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2997">
            <a:off x="74878" y="232811"/>
            <a:ext cx="2408848" cy="158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Free Free Christmas Clipart, Download Free Clip Art, Free Clip Art on  Clipart Library">
            <a:extLst>
              <a:ext uri="{FF2B5EF4-FFF2-40B4-BE49-F238E27FC236}">
                <a16:creationId xmlns:a16="http://schemas.microsoft.com/office/drawing/2014/main" id="{2F26327B-F657-4D01-ADE5-9FB0530B3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173">
            <a:off x="10405596" y="164519"/>
            <a:ext cx="1852560" cy="136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71ED3D-A738-4A28-8189-A519637D2F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16" r="27331"/>
          <a:stretch/>
        </p:blipFill>
        <p:spPr>
          <a:xfrm>
            <a:off x="6195059" y="413623"/>
            <a:ext cx="2710293" cy="6289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CACB60-61E1-49E7-B263-93401EFB55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392" r="30141"/>
          <a:stretch/>
        </p:blipFill>
        <p:spPr>
          <a:xfrm>
            <a:off x="3445332" y="413623"/>
            <a:ext cx="2522221" cy="628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56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389</Words>
  <Application>Microsoft Macintosh PowerPoint</Application>
  <PresentationFormat>Widescreen</PresentationFormat>
  <Paragraphs>68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Economou</dc:creator>
  <cp:lastModifiedBy>Efi Nisiforou</cp:lastModifiedBy>
  <cp:revision>38</cp:revision>
  <dcterms:created xsi:type="dcterms:W3CDTF">2020-12-17T13:18:12Z</dcterms:created>
  <dcterms:modified xsi:type="dcterms:W3CDTF">2021-04-19T11:45:49Z</dcterms:modified>
</cp:coreProperties>
</file>